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9" r:id="rId9"/>
    <p:sldId id="263" r:id="rId10"/>
    <p:sldId id="264" r:id="rId11"/>
    <p:sldId id="265" r:id="rId12"/>
    <p:sldId id="266" r:id="rId13"/>
    <p:sldId id="268"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595"/>
  </p:normalViewPr>
  <p:slideViewPr>
    <p:cSldViewPr snapToGrid="0" snapToObjects="1">
      <p:cViewPr varScale="1">
        <p:scale>
          <a:sx n="115" d="100"/>
          <a:sy n="115" d="100"/>
        </p:scale>
        <p:origin x="47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9966F-0BDE-6D4C-9ACF-6F94C9C247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27293E-4F00-354B-B01A-C732D26D7F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57E548-6343-AB49-942E-5CB236E93B10}"/>
              </a:ext>
            </a:extLst>
          </p:cNvPr>
          <p:cNvSpPr>
            <a:spLocks noGrp="1"/>
          </p:cNvSpPr>
          <p:nvPr>
            <p:ph type="dt" sz="half" idx="10"/>
          </p:nvPr>
        </p:nvSpPr>
        <p:spPr/>
        <p:txBody>
          <a:bodyPr/>
          <a:lstStyle/>
          <a:p>
            <a:fld id="{55EB0724-D54D-AA4F-B558-B20846570CB7}" type="datetimeFigureOut">
              <a:rPr lang="en-US" smtClean="0"/>
              <a:t>3/18/19</a:t>
            </a:fld>
            <a:endParaRPr lang="en-US"/>
          </a:p>
        </p:txBody>
      </p:sp>
      <p:sp>
        <p:nvSpPr>
          <p:cNvPr id="5" name="Footer Placeholder 4">
            <a:extLst>
              <a:ext uri="{FF2B5EF4-FFF2-40B4-BE49-F238E27FC236}">
                <a16:creationId xmlns:a16="http://schemas.microsoft.com/office/drawing/2014/main" id="{08F9C072-A352-304A-B3D1-DF0FB5322B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4C3A72-C00B-ED44-831A-C195E1075DB3}"/>
              </a:ext>
            </a:extLst>
          </p:cNvPr>
          <p:cNvSpPr>
            <a:spLocks noGrp="1"/>
          </p:cNvSpPr>
          <p:nvPr>
            <p:ph type="sldNum" sz="quarter" idx="12"/>
          </p:nvPr>
        </p:nvSpPr>
        <p:spPr/>
        <p:txBody>
          <a:bodyPr/>
          <a:lstStyle/>
          <a:p>
            <a:fld id="{41B12EBD-1C6E-A14B-90A1-313CAC36FA37}" type="slidenum">
              <a:rPr lang="en-US" smtClean="0"/>
              <a:t>‹#›</a:t>
            </a:fld>
            <a:endParaRPr lang="en-US"/>
          </a:p>
        </p:txBody>
      </p:sp>
    </p:spTree>
    <p:extLst>
      <p:ext uri="{BB962C8B-B14F-4D97-AF65-F5344CB8AC3E}">
        <p14:creationId xmlns:p14="http://schemas.microsoft.com/office/powerpoint/2010/main" val="367216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0A00-966D-9E42-9223-BFF3C13032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714A9B-A883-214F-A752-5755B9D2FBE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9233E6-D13B-E44B-A40F-E9C8B8AE5B35}"/>
              </a:ext>
            </a:extLst>
          </p:cNvPr>
          <p:cNvSpPr>
            <a:spLocks noGrp="1"/>
          </p:cNvSpPr>
          <p:nvPr>
            <p:ph type="dt" sz="half" idx="10"/>
          </p:nvPr>
        </p:nvSpPr>
        <p:spPr/>
        <p:txBody>
          <a:bodyPr/>
          <a:lstStyle/>
          <a:p>
            <a:fld id="{55EB0724-D54D-AA4F-B558-B20846570CB7}" type="datetimeFigureOut">
              <a:rPr lang="en-US" smtClean="0"/>
              <a:t>3/18/19</a:t>
            </a:fld>
            <a:endParaRPr lang="en-US"/>
          </a:p>
        </p:txBody>
      </p:sp>
      <p:sp>
        <p:nvSpPr>
          <p:cNvPr id="5" name="Footer Placeholder 4">
            <a:extLst>
              <a:ext uri="{FF2B5EF4-FFF2-40B4-BE49-F238E27FC236}">
                <a16:creationId xmlns:a16="http://schemas.microsoft.com/office/drawing/2014/main" id="{3FBD227A-1154-2E42-916A-0B640E8665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472AB1-99DD-034C-84BE-9DC1357C4042}"/>
              </a:ext>
            </a:extLst>
          </p:cNvPr>
          <p:cNvSpPr>
            <a:spLocks noGrp="1"/>
          </p:cNvSpPr>
          <p:nvPr>
            <p:ph type="sldNum" sz="quarter" idx="12"/>
          </p:nvPr>
        </p:nvSpPr>
        <p:spPr/>
        <p:txBody>
          <a:bodyPr/>
          <a:lstStyle/>
          <a:p>
            <a:fld id="{41B12EBD-1C6E-A14B-90A1-313CAC36FA37}" type="slidenum">
              <a:rPr lang="en-US" smtClean="0"/>
              <a:t>‹#›</a:t>
            </a:fld>
            <a:endParaRPr lang="en-US"/>
          </a:p>
        </p:txBody>
      </p:sp>
    </p:spTree>
    <p:extLst>
      <p:ext uri="{BB962C8B-B14F-4D97-AF65-F5344CB8AC3E}">
        <p14:creationId xmlns:p14="http://schemas.microsoft.com/office/powerpoint/2010/main" val="3302248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A7C477-D049-C54B-80BD-C65E838683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200F01-BD0C-8E42-BE68-0AA11A2F75F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8FCCC1-1FB4-0B4B-990E-FA6003329512}"/>
              </a:ext>
            </a:extLst>
          </p:cNvPr>
          <p:cNvSpPr>
            <a:spLocks noGrp="1"/>
          </p:cNvSpPr>
          <p:nvPr>
            <p:ph type="dt" sz="half" idx="10"/>
          </p:nvPr>
        </p:nvSpPr>
        <p:spPr/>
        <p:txBody>
          <a:bodyPr/>
          <a:lstStyle/>
          <a:p>
            <a:fld id="{55EB0724-D54D-AA4F-B558-B20846570CB7}" type="datetimeFigureOut">
              <a:rPr lang="en-US" smtClean="0"/>
              <a:t>3/18/19</a:t>
            </a:fld>
            <a:endParaRPr lang="en-US"/>
          </a:p>
        </p:txBody>
      </p:sp>
      <p:sp>
        <p:nvSpPr>
          <p:cNvPr id="5" name="Footer Placeholder 4">
            <a:extLst>
              <a:ext uri="{FF2B5EF4-FFF2-40B4-BE49-F238E27FC236}">
                <a16:creationId xmlns:a16="http://schemas.microsoft.com/office/drawing/2014/main" id="{379EF801-92AD-DE4C-A65B-FC8DBE247D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E514E-B8D1-2249-9D3F-85221B521A20}"/>
              </a:ext>
            </a:extLst>
          </p:cNvPr>
          <p:cNvSpPr>
            <a:spLocks noGrp="1"/>
          </p:cNvSpPr>
          <p:nvPr>
            <p:ph type="sldNum" sz="quarter" idx="12"/>
          </p:nvPr>
        </p:nvSpPr>
        <p:spPr/>
        <p:txBody>
          <a:bodyPr/>
          <a:lstStyle/>
          <a:p>
            <a:fld id="{41B12EBD-1C6E-A14B-90A1-313CAC36FA37}" type="slidenum">
              <a:rPr lang="en-US" smtClean="0"/>
              <a:t>‹#›</a:t>
            </a:fld>
            <a:endParaRPr lang="en-US"/>
          </a:p>
        </p:txBody>
      </p:sp>
    </p:spTree>
    <p:extLst>
      <p:ext uri="{BB962C8B-B14F-4D97-AF65-F5344CB8AC3E}">
        <p14:creationId xmlns:p14="http://schemas.microsoft.com/office/powerpoint/2010/main" val="334882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2B90A-0685-964E-B185-EBF9A18551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6281CF-A949-E74A-8AFB-9675572F07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29249E-2857-F34B-8B02-7898348CCE23}"/>
              </a:ext>
            </a:extLst>
          </p:cNvPr>
          <p:cNvSpPr>
            <a:spLocks noGrp="1"/>
          </p:cNvSpPr>
          <p:nvPr>
            <p:ph type="dt" sz="half" idx="10"/>
          </p:nvPr>
        </p:nvSpPr>
        <p:spPr/>
        <p:txBody>
          <a:bodyPr/>
          <a:lstStyle/>
          <a:p>
            <a:fld id="{55EB0724-D54D-AA4F-B558-B20846570CB7}" type="datetimeFigureOut">
              <a:rPr lang="en-US" smtClean="0"/>
              <a:t>3/18/19</a:t>
            </a:fld>
            <a:endParaRPr lang="en-US"/>
          </a:p>
        </p:txBody>
      </p:sp>
      <p:sp>
        <p:nvSpPr>
          <p:cNvPr id="5" name="Footer Placeholder 4">
            <a:extLst>
              <a:ext uri="{FF2B5EF4-FFF2-40B4-BE49-F238E27FC236}">
                <a16:creationId xmlns:a16="http://schemas.microsoft.com/office/drawing/2014/main" id="{CE898AED-1FA7-3448-A47B-AF7C5AAE70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17BF45-BA0A-6347-B5B3-D673355ED77F}"/>
              </a:ext>
            </a:extLst>
          </p:cNvPr>
          <p:cNvSpPr>
            <a:spLocks noGrp="1"/>
          </p:cNvSpPr>
          <p:nvPr>
            <p:ph type="sldNum" sz="quarter" idx="12"/>
          </p:nvPr>
        </p:nvSpPr>
        <p:spPr/>
        <p:txBody>
          <a:bodyPr/>
          <a:lstStyle/>
          <a:p>
            <a:fld id="{41B12EBD-1C6E-A14B-90A1-313CAC36FA37}" type="slidenum">
              <a:rPr lang="en-US" smtClean="0"/>
              <a:t>‹#›</a:t>
            </a:fld>
            <a:endParaRPr lang="en-US"/>
          </a:p>
        </p:txBody>
      </p:sp>
    </p:spTree>
    <p:extLst>
      <p:ext uri="{BB962C8B-B14F-4D97-AF65-F5344CB8AC3E}">
        <p14:creationId xmlns:p14="http://schemas.microsoft.com/office/powerpoint/2010/main" val="397507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46DCE-B928-7C41-AAC2-55515AC53C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D83D38-3ED6-D548-9EF2-4D252A9AE5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D6FFE0A-CA59-C04C-BFF5-BE8C9BB5D0E4}"/>
              </a:ext>
            </a:extLst>
          </p:cNvPr>
          <p:cNvSpPr>
            <a:spLocks noGrp="1"/>
          </p:cNvSpPr>
          <p:nvPr>
            <p:ph type="dt" sz="half" idx="10"/>
          </p:nvPr>
        </p:nvSpPr>
        <p:spPr/>
        <p:txBody>
          <a:bodyPr/>
          <a:lstStyle/>
          <a:p>
            <a:fld id="{55EB0724-D54D-AA4F-B558-B20846570CB7}" type="datetimeFigureOut">
              <a:rPr lang="en-US" smtClean="0"/>
              <a:t>3/18/19</a:t>
            </a:fld>
            <a:endParaRPr lang="en-US"/>
          </a:p>
        </p:txBody>
      </p:sp>
      <p:sp>
        <p:nvSpPr>
          <p:cNvPr id="5" name="Footer Placeholder 4">
            <a:extLst>
              <a:ext uri="{FF2B5EF4-FFF2-40B4-BE49-F238E27FC236}">
                <a16:creationId xmlns:a16="http://schemas.microsoft.com/office/drawing/2014/main" id="{903ABDA3-E9F0-4246-AA78-FCD11CDC0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90CE66-E449-694C-90E7-115E64C24D38}"/>
              </a:ext>
            </a:extLst>
          </p:cNvPr>
          <p:cNvSpPr>
            <a:spLocks noGrp="1"/>
          </p:cNvSpPr>
          <p:nvPr>
            <p:ph type="sldNum" sz="quarter" idx="12"/>
          </p:nvPr>
        </p:nvSpPr>
        <p:spPr/>
        <p:txBody>
          <a:bodyPr/>
          <a:lstStyle/>
          <a:p>
            <a:fld id="{41B12EBD-1C6E-A14B-90A1-313CAC36FA37}" type="slidenum">
              <a:rPr lang="en-US" smtClean="0"/>
              <a:t>‹#›</a:t>
            </a:fld>
            <a:endParaRPr lang="en-US"/>
          </a:p>
        </p:txBody>
      </p:sp>
    </p:spTree>
    <p:extLst>
      <p:ext uri="{BB962C8B-B14F-4D97-AF65-F5344CB8AC3E}">
        <p14:creationId xmlns:p14="http://schemas.microsoft.com/office/powerpoint/2010/main" val="4133686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575F-41B1-1946-ADB9-7A4C02CDB9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D411C6-D6A2-E247-AD4E-41AA6EB0E20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8ECEC4-9C11-B64C-8B84-DACC7392800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CF718D-F1CE-CD4A-9F7D-DA64B1932C85}"/>
              </a:ext>
            </a:extLst>
          </p:cNvPr>
          <p:cNvSpPr>
            <a:spLocks noGrp="1"/>
          </p:cNvSpPr>
          <p:nvPr>
            <p:ph type="dt" sz="half" idx="10"/>
          </p:nvPr>
        </p:nvSpPr>
        <p:spPr/>
        <p:txBody>
          <a:bodyPr/>
          <a:lstStyle/>
          <a:p>
            <a:fld id="{55EB0724-D54D-AA4F-B558-B20846570CB7}" type="datetimeFigureOut">
              <a:rPr lang="en-US" smtClean="0"/>
              <a:t>3/18/19</a:t>
            </a:fld>
            <a:endParaRPr lang="en-US"/>
          </a:p>
        </p:txBody>
      </p:sp>
      <p:sp>
        <p:nvSpPr>
          <p:cNvPr id="6" name="Footer Placeholder 5">
            <a:extLst>
              <a:ext uri="{FF2B5EF4-FFF2-40B4-BE49-F238E27FC236}">
                <a16:creationId xmlns:a16="http://schemas.microsoft.com/office/drawing/2014/main" id="{231A8300-FD09-0046-B320-9A7FB15E14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DBFBFC-5007-D340-807D-F0B03AFFEA89}"/>
              </a:ext>
            </a:extLst>
          </p:cNvPr>
          <p:cNvSpPr>
            <a:spLocks noGrp="1"/>
          </p:cNvSpPr>
          <p:nvPr>
            <p:ph type="sldNum" sz="quarter" idx="12"/>
          </p:nvPr>
        </p:nvSpPr>
        <p:spPr/>
        <p:txBody>
          <a:bodyPr/>
          <a:lstStyle/>
          <a:p>
            <a:fld id="{41B12EBD-1C6E-A14B-90A1-313CAC36FA37}" type="slidenum">
              <a:rPr lang="en-US" smtClean="0"/>
              <a:t>‹#›</a:t>
            </a:fld>
            <a:endParaRPr lang="en-US"/>
          </a:p>
        </p:txBody>
      </p:sp>
    </p:spTree>
    <p:extLst>
      <p:ext uri="{BB962C8B-B14F-4D97-AF65-F5344CB8AC3E}">
        <p14:creationId xmlns:p14="http://schemas.microsoft.com/office/powerpoint/2010/main" val="3410069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0CFF5-48F9-C249-9907-C1D128D7D5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D62C2A-6D27-C24A-8BA7-026F29355D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368AEE9-4AE3-BA4D-9AC8-8729F327F1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E82C91-B03B-274F-86A1-7132342DB0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383D472-8D2F-D449-AFB6-53BB89DB3A1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254852-170B-4142-AC16-1173E6913F15}"/>
              </a:ext>
            </a:extLst>
          </p:cNvPr>
          <p:cNvSpPr>
            <a:spLocks noGrp="1"/>
          </p:cNvSpPr>
          <p:nvPr>
            <p:ph type="dt" sz="half" idx="10"/>
          </p:nvPr>
        </p:nvSpPr>
        <p:spPr/>
        <p:txBody>
          <a:bodyPr/>
          <a:lstStyle/>
          <a:p>
            <a:fld id="{55EB0724-D54D-AA4F-B558-B20846570CB7}" type="datetimeFigureOut">
              <a:rPr lang="en-US" smtClean="0"/>
              <a:t>3/18/19</a:t>
            </a:fld>
            <a:endParaRPr lang="en-US"/>
          </a:p>
        </p:txBody>
      </p:sp>
      <p:sp>
        <p:nvSpPr>
          <p:cNvPr id="8" name="Footer Placeholder 7">
            <a:extLst>
              <a:ext uri="{FF2B5EF4-FFF2-40B4-BE49-F238E27FC236}">
                <a16:creationId xmlns:a16="http://schemas.microsoft.com/office/drawing/2014/main" id="{D33B2895-841E-E445-8F85-3DB4A6B6F4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5BB757-7AFC-B441-A551-6C77532B3E7D}"/>
              </a:ext>
            </a:extLst>
          </p:cNvPr>
          <p:cNvSpPr>
            <a:spLocks noGrp="1"/>
          </p:cNvSpPr>
          <p:nvPr>
            <p:ph type="sldNum" sz="quarter" idx="12"/>
          </p:nvPr>
        </p:nvSpPr>
        <p:spPr/>
        <p:txBody>
          <a:bodyPr/>
          <a:lstStyle/>
          <a:p>
            <a:fld id="{41B12EBD-1C6E-A14B-90A1-313CAC36FA37}" type="slidenum">
              <a:rPr lang="en-US" smtClean="0"/>
              <a:t>‹#›</a:t>
            </a:fld>
            <a:endParaRPr lang="en-US"/>
          </a:p>
        </p:txBody>
      </p:sp>
    </p:spTree>
    <p:extLst>
      <p:ext uri="{BB962C8B-B14F-4D97-AF65-F5344CB8AC3E}">
        <p14:creationId xmlns:p14="http://schemas.microsoft.com/office/powerpoint/2010/main" val="1031704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94CB6-583A-2747-86C0-2211E8BE00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743E92-328C-CF4C-9BBB-3BBCEF3BE042}"/>
              </a:ext>
            </a:extLst>
          </p:cNvPr>
          <p:cNvSpPr>
            <a:spLocks noGrp="1"/>
          </p:cNvSpPr>
          <p:nvPr>
            <p:ph type="dt" sz="half" idx="10"/>
          </p:nvPr>
        </p:nvSpPr>
        <p:spPr/>
        <p:txBody>
          <a:bodyPr/>
          <a:lstStyle/>
          <a:p>
            <a:fld id="{55EB0724-D54D-AA4F-B558-B20846570CB7}" type="datetimeFigureOut">
              <a:rPr lang="en-US" smtClean="0"/>
              <a:t>3/18/19</a:t>
            </a:fld>
            <a:endParaRPr lang="en-US"/>
          </a:p>
        </p:txBody>
      </p:sp>
      <p:sp>
        <p:nvSpPr>
          <p:cNvPr id="4" name="Footer Placeholder 3">
            <a:extLst>
              <a:ext uri="{FF2B5EF4-FFF2-40B4-BE49-F238E27FC236}">
                <a16:creationId xmlns:a16="http://schemas.microsoft.com/office/drawing/2014/main" id="{A6F942A2-54BE-834A-B8E6-6D44DD1F5A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F174A6-AFE4-3741-8A4C-733EB473BC36}"/>
              </a:ext>
            </a:extLst>
          </p:cNvPr>
          <p:cNvSpPr>
            <a:spLocks noGrp="1"/>
          </p:cNvSpPr>
          <p:nvPr>
            <p:ph type="sldNum" sz="quarter" idx="12"/>
          </p:nvPr>
        </p:nvSpPr>
        <p:spPr/>
        <p:txBody>
          <a:bodyPr/>
          <a:lstStyle/>
          <a:p>
            <a:fld id="{41B12EBD-1C6E-A14B-90A1-313CAC36FA37}" type="slidenum">
              <a:rPr lang="en-US" smtClean="0"/>
              <a:t>‹#›</a:t>
            </a:fld>
            <a:endParaRPr lang="en-US"/>
          </a:p>
        </p:txBody>
      </p:sp>
    </p:spTree>
    <p:extLst>
      <p:ext uri="{BB962C8B-B14F-4D97-AF65-F5344CB8AC3E}">
        <p14:creationId xmlns:p14="http://schemas.microsoft.com/office/powerpoint/2010/main" val="3363562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FF9FEB-008E-F24B-A0A0-5FD83C357DCC}"/>
              </a:ext>
            </a:extLst>
          </p:cNvPr>
          <p:cNvSpPr>
            <a:spLocks noGrp="1"/>
          </p:cNvSpPr>
          <p:nvPr>
            <p:ph type="dt" sz="half" idx="10"/>
          </p:nvPr>
        </p:nvSpPr>
        <p:spPr/>
        <p:txBody>
          <a:bodyPr/>
          <a:lstStyle/>
          <a:p>
            <a:fld id="{55EB0724-D54D-AA4F-B558-B20846570CB7}" type="datetimeFigureOut">
              <a:rPr lang="en-US" smtClean="0"/>
              <a:t>3/18/19</a:t>
            </a:fld>
            <a:endParaRPr lang="en-US"/>
          </a:p>
        </p:txBody>
      </p:sp>
      <p:sp>
        <p:nvSpPr>
          <p:cNvPr id="3" name="Footer Placeholder 2">
            <a:extLst>
              <a:ext uri="{FF2B5EF4-FFF2-40B4-BE49-F238E27FC236}">
                <a16:creationId xmlns:a16="http://schemas.microsoft.com/office/drawing/2014/main" id="{DA6EF71F-9C8B-5044-82AA-A7B7A046A5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B6A0D9-7738-FB41-B295-29D52D309B42}"/>
              </a:ext>
            </a:extLst>
          </p:cNvPr>
          <p:cNvSpPr>
            <a:spLocks noGrp="1"/>
          </p:cNvSpPr>
          <p:nvPr>
            <p:ph type="sldNum" sz="quarter" idx="12"/>
          </p:nvPr>
        </p:nvSpPr>
        <p:spPr/>
        <p:txBody>
          <a:bodyPr/>
          <a:lstStyle/>
          <a:p>
            <a:fld id="{41B12EBD-1C6E-A14B-90A1-313CAC36FA37}" type="slidenum">
              <a:rPr lang="en-US" smtClean="0"/>
              <a:t>‹#›</a:t>
            </a:fld>
            <a:endParaRPr lang="en-US"/>
          </a:p>
        </p:txBody>
      </p:sp>
    </p:spTree>
    <p:extLst>
      <p:ext uri="{BB962C8B-B14F-4D97-AF65-F5344CB8AC3E}">
        <p14:creationId xmlns:p14="http://schemas.microsoft.com/office/powerpoint/2010/main" val="3387361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B2C2D-3C98-D346-B954-9AB833F5D0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FE552A-77EC-E042-8058-8EE00B5C0D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5CC205-163A-0443-94B4-933C8B2ED4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14827E-AB50-994F-B758-2F6B5076DECE}"/>
              </a:ext>
            </a:extLst>
          </p:cNvPr>
          <p:cNvSpPr>
            <a:spLocks noGrp="1"/>
          </p:cNvSpPr>
          <p:nvPr>
            <p:ph type="dt" sz="half" idx="10"/>
          </p:nvPr>
        </p:nvSpPr>
        <p:spPr/>
        <p:txBody>
          <a:bodyPr/>
          <a:lstStyle/>
          <a:p>
            <a:fld id="{55EB0724-D54D-AA4F-B558-B20846570CB7}" type="datetimeFigureOut">
              <a:rPr lang="en-US" smtClean="0"/>
              <a:t>3/18/19</a:t>
            </a:fld>
            <a:endParaRPr lang="en-US"/>
          </a:p>
        </p:txBody>
      </p:sp>
      <p:sp>
        <p:nvSpPr>
          <p:cNvPr id="6" name="Footer Placeholder 5">
            <a:extLst>
              <a:ext uri="{FF2B5EF4-FFF2-40B4-BE49-F238E27FC236}">
                <a16:creationId xmlns:a16="http://schemas.microsoft.com/office/drawing/2014/main" id="{0E438EDA-579F-C842-9B1C-4F5F706BE9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FAFAB5-268B-9F4D-BD91-CA197CA5F4B4}"/>
              </a:ext>
            </a:extLst>
          </p:cNvPr>
          <p:cNvSpPr>
            <a:spLocks noGrp="1"/>
          </p:cNvSpPr>
          <p:nvPr>
            <p:ph type="sldNum" sz="quarter" idx="12"/>
          </p:nvPr>
        </p:nvSpPr>
        <p:spPr/>
        <p:txBody>
          <a:bodyPr/>
          <a:lstStyle/>
          <a:p>
            <a:fld id="{41B12EBD-1C6E-A14B-90A1-313CAC36FA37}" type="slidenum">
              <a:rPr lang="en-US" smtClean="0"/>
              <a:t>‹#›</a:t>
            </a:fld>
            <a:endParaRPr lang="en-US"/>
          </a:p>
        </p:txBody>
      </p:sp>
    </p:spTree>
    <p:extLst>
      <p:ext uri="{BB962C8B-B14F-4D97-AF65-F5344CB8AC3E}">
        <p14:creationId xmlns:p14="http://schemas.microsoft.com/office/powerpoint/2010/main" val="3625019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E531E-59D5-EF47-9543-9AEDEE472B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7F9576-8ED2-DF4D-B9FA-1BFDEF82F6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81215B-6CB2-BC49-A359-2C3DB480FC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E0E6854-E278-3047-94C7-60EF7B290C47}"/>
              </a:ext>
            </a:extLst>
          </p:cNvPr>
          <p:cNvSpPr>
            <a:spLocks noGrp="1"/>
          </p:cNvSpPr>
          <p:nvPr>
            <p:ph type="dt" sz="half" idx="10"/>
          </p:nvPr>
        </p:nvSpPr>
        <p:spPr/>
        <p:txBody>
          <a:bodyPr/>
          <a:lstStyle/>
          <a:p>
            <a:fld id="{55EB0724-D54D-AA4F-B558-B20846570CB7}" type="datetimeFigureOut">
              <a:rPr lang="en-US" smtClean="0"/>
              <a:t>3/18/19</a:t>
            </a:fld>
            <a:endParaRPr lang="en-US"/>
          </a:p>
        </p:txBody>
      </p:sp>
      <p:sp>
        <p:nvSpPr>
          <p:cNvPr id="6" name="Footer Placeholder 5">
            <a:extLst>
              <a:ext uri="{FF2B5EF4-FFF2-40B4-BE49-F238E27FC236}">
                <a16:creationId xmlns:a16="http://schemas.microsoft.com/office/drawing/2014/main" id="{FED4565C-BEBE-9B43-ABAF-71A62BC08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8E0888-4E25-E64A-9A5E-C31A76561E78}"/>
              </a:ext>
            </a:extLst>
          </p:cNvPr>
          <p:cNvSpPr>
            <a:spLocks noGrp="1"/>
          </p:cNvSpPr>
          <p:nvPr>
            <p:ph type="sldNum" sz="quarter" idx="12"/>
          </p:nvPr>
        </p:nvSpPr>
        <p:spPr/>
        <p:txBody>
          <a:bodyPr/>
          <a:lstStyle/>
          <a:p>
            <a:fld id="{41B12EBD-1C6E-A14B-90A1-313CAC36FA37}" type="slidenum">
              <a:rPr lang="en-US" smtClean="0"/>
              <a:t>‹#›</a:t>
            </a:fld>
            <a:endParaRPr lang="en-US"/>
          </a:p>
        </p:txBody>
      </p:sp>
    </p:spTree>
    <p:extLst>
      <p:ext uri="{BB962C8B-B14F-4D97-AF65-F5344CB8AC3E}">
        <p14:creationId xmlns:p14="http://schemas.microsoft.com/office/powerpoint/2010/main" val="2860933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142DA9-465C-F84B-8DCA-8889CA266C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862136-3340-1E48-B519-E8F9D6600C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2B5DA0-BF70-BE4D-ADFD-6B6BCE668D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EB0724-D54D-AA4F-B558-B20846570CB7}" type="datetimeFigureOut">
              <a:rPr lang="en-US" smtClean="0"/>
              <a:t>3/18/19</a:t>
            </a:fld>
            <a:endParaRPr lang="en-US"/>
          </a:p>
        </p:txBody>
      </p:sp>
      <p:sp>
        <p:nvSpPr>
          <p:cNvPr id="5" name="Footer Placeholder 4">
            <a:extLst>
              <a:ext uri="{FF2B5EF4-FFF2-40B4-BE49-F238E27FC236}">
                <a16:creationId xmlns:a16="http://schemas.microsoft.com/office/drawing/2014/main" id="{6B8BD5ED-AAB7-1B49-ACF4-BEAA1EC504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3B0D49-5BA0-6F4D-B617-E6E06CCCE2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B12EBD-1C6E-A14B-90A1-313CAC36FA37}" type="slidenum">
              <a:rPr lang="en-US" smtClean="0"/>
              <a:t>‹#›</a:t>
            </a:fld>
            <a:endParaRPr lang="en-US"/>
          </a:p>
        </p:txBody>
      </p:sp>
    </p:spTree>
    <p:extLst>
      <p:ext uri="{BB962C8B-B14F-4D97-AF65-F5344CB8AC3E}">
        <p14:creationId xmlns:p14="http://schemas.microsoft.com/office/powerpoint/2010/main" val="29941053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FEF0F-C2F4-B84E-A38B-8551D6BFDF4E}"/>
              </a:ext>
            </a:extLst>
          </p:cNvPr>
          <p:cNvSpPr>
            <a:spLocks noGrp="1"/>
          </p:cNvSpPr>
          <p:nvPr>
            <p:ph type="ctrTitle"/>
          </p:nvPr>
        </p:nvSpPr>
        <p:spPr/>
        <p:txBody>
          <a:bodyPr/>
          <a:lstStyle/>
          <a:p>
            <a:r>
              <a:rPr lang="en-US" dirty="0"/>
              <a:t>Learning with Trees</a:t>
            </a:r>
          </a:p>
        </p:txBody>
      </p:sp>
      <p:sp>
        <p:nvSpPr>
          <p:cNvPr id="3" name="Subtitle 2">
            <a:extLst>
              <a:ext uri="{FF2B5EF4-FFF2-40B4-BE49-F238E27FC236}">
                <a16:creationId xmlns:a16="http://schemas.microsoft.com/office/drawing/2014/main" id="{9FD424DA-EC5D-A945-BA1D-3EEED5C49C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63578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ECFD-CBD6-7F41-B8C7-21AB3D3A07C1}"/>
              </a:ext>
            </a:extLst>
          </p:cNvPr>
          <p:cNvSpPr>
            <a:spLocks noGrp="1"/>
          </p:cNvSpPr>
          <p:nvPr>
            <p:ph type="title"/>
          </p:nvPr>
        </p:nvSpPr>
        <p:spPr/>
        <p:txBody>
          <a:bodyPr/>
          <a:lstStyle/>
          <a:p>
            <a:r>
              <a:rPr lang="en-US" dirty="0"/>
              <a:t>Computational Complexity</a:t>
            </a:r>
          </a:p>
        </p:txBody>
      </p:sp>
      <p:sp>
        <p:nvSpPr>
          <p:cNvPr id="3" name="Content Placeholder 2">
            <a:extLst>
              <a:ext uri="{FF2B5EF4-FFF2-40B4-BE49-F238E27FC236}">
                <a16:creationId xmlns:a16="http://schemas.microsoft.com/office/drawing/2014/main" id="{3450F03F-8A52-0B48-B896-4ADCBB05A1BF}"/>
              </a:ext>
            </a:extLst>
          </p:cNvPr>
          <p:cNvSpPr>
            <a:spLocks noGrp="1"/>
          </p:cNvSpPr>
          <p:nvPr>
            <p:ph idx="1"/>
          </p:nvPr>
        </p:nvSpPr>
        <p:spPr/>
        <p:txBody>
          <a:bodyPr/>
          <a:lstStyle/>
          <a:p>
            <a:r>
              <a:rPr lang="en-US" dirty="0"/>
              <a:t>Balanced binary tree: O(</a:t>
            </a:r>
            <a:r>
              <a:rPr lang="en-US" i="1" dirty="0" err="1"/>
              <a:t>N</a:t>
            </a:r>
            <a:r>
              <a:rPr lang="en-US" dirty="0" err="1"/>
              <a:t>log</a:t>
            </a:r>
            <a:r>
              <a:rPr lang="en-US" i="1" dirty="0" err="1"/>
              <a:t>N</a:t>
            </a:r>
            <a:r>
              <a:rPr lang="en-US" dirty="0"/>
              <a:t>) for construction, O(</a:t>
            </a:r>
            <a:r>
              <a:rPr lang="en-US" dirty="0" err="1"/>
              <a:t>log</a:t>
            </a:r>
            <a:r>
              <a:rPr lang="en-US" i="1" dirty="0" err="1"/>
              <a:t>N</a:t>
            </a:r>
            <a:r>
              <a:rPr lang="en-US" dirty="0"/>
              <a:t>) for prediction </a:t>
            </a:r>
          </a:p>
          <a:p>
            <a:r>
              <a:rPr lang="en-US" dirty="0"/>
              <a:t>Computing information gain for all O(N) splits of all features O(</a:t>
            </a:r>
            <a:r>
              <a:rPr lang="en-US" i="1" dirty="0"/>
              <a:t>dN</a:t>
            </a:r>
            <a:r>
              <a:rPr lang="en-US" i="1" baseline="30000" dirty="0"/>
              <a:t>2</a:t>
            </a:r>
            <a:r>
              <a:rPr lang="en-US" dirty="0"/>
              <a:t>), d: # features</a:t>
            </a:r>
          </a:p>
          <a:p>
            <a:r>
              <a:rPr lang="en-US" dirty="0"/>
              <a:t>Total: O(d</a:t>
            </a:r>
            <a:r>
              <a:rPr lang="en-US" i="1" dirty="0"/>
              <a:t>N</a:t>
            </a:r>
            <a:r>
              <a:rPr lang="en-US" i="1" baseline="30000" dirty="0"/>
              <a:t>2</a:t>
            </a:r>
            <a:r>
              <a:rPr lang="en-US" dirty="0"/>
              <a:t>log</a:t>
            </a:r>
            <a:r>
              <a:rPr lang="en-US" i="1" dirty="0"/>
              <a:t>N</a:t>
            </a:r>
            <a:r>
              <a:rPr lang="en-US" dirty="0"/>
              <a:t>) for construction if the tree is balanced (worst case O(d</a:t>
            </a:r>
            <a:r>
              <a:rPr lang="en-US" i="1" dirty="0"/>
              <a:t>N</a:t>
            </a:r>
            <a:r>
              <a:rPr lang="en-US" i="1" baseline="30000" dirty="0"/>
              <a:t>3</a:t>
            </a:r>
            <a:r>
              <a:rPr lang="en-US" dirty="0"/>
              <a:t>) , O(</a:t>
            </a:r>
            <a:r>
              <a:rPr lang="en-US" dirty="0" err="1"/>
              <a:t>log</a:t>
            </a:r>
            <a:r>
              <a:rPr lang="en-US" i="1" dirty="0" err="1"/>
              <a:t>N</a:t>
            </a:r>
            <a:r>
              <a:rPr lang="en-US" dirty="0"/>
              <a:t>) for prediction.</a:t>
            </a:r>
          </a:p>
        </p:txBody>
      </p:sp>
    </p:spTree>
    <p:extLst>
      <p:ext uri="{BB962C8B-B14F-4D97-AF65-F5344CB8AC3E}">
        <p14:creationId xmlns:p14="http://schemas.microsoft.com/office/powerpoint/2010/main" val="2629415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6FB05-4A1E-2C47-8576-F6BE90721D3A}"/>
              </a:ext>
            </a:extLst>
          </p:cNvPr>
          <p:cNvSpPr>
            <a:spLocks noGrp="1"/>
          </p:cNvSpPr>
          <p:nvPr>
            <p:ph type="title"/>
          </p:nvPr>
        </p:nvSpPr>
        <p:spPr>
          <a:xfrm>
            <a:off x="1473819" y="499268"/>
            <a:ext cx="10515600" cy="1325563"/>
          </a:xfrm>
        </p:spPr>
        <p:txBody>
          <a:bodyPr/>
          <a:lstStyle/>
          <a:p>
            <a:r>
              <a:rPr lang="en-US" dirty="0"/>
              <a:t>Classification and Regression Trees (CART)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2546AA-0F35-AB45-B39D-E9B0502B515A}"/>
                  </a:ext>
                </a:extLst>
              </p:cNvPr>
              <p:cNvSpPr>
                <a:spLocks noGrp="1"/>
              </p:cNvSpPr>
              <p:nvPr>
                <p:ph idx="1"/>
              </p:nvPr>
            </p:nvSpPr>
            <p:spPr/>
            <p:txBody>
              <a:bodyPr>
                <a:normAutofit lnSpcReduction="10000"/>
              </a:bodyPr>
              <a:lstStyle/>
              <a:p>
                <a:r>
                  <a:rPr lang="en-US" dirty="0"/>
                  <a:t>Gini impurity: for a feature k</a:t>
                </a:r>
              </a:p>
              <a:p>
                <a:endParaRPr lang="en-US" dirty="0"/>
              </a:p>
              <a:p>
                <a:r>
                  <a:rPr lang="en-US" dirty="0"/>
                  <a:t>N(</a:t>
                </a:r>
                <a:r>
                  <a:rPr lang="en-US" dirty="0" err="1"/>
                  <a:t>i</a:t>
                </a:r>
                <a:r>
                  <a:rPr lang="en-US" dirty="0"/>
                  <a:t>):  the number (or fraction) of data points at the node that belong to a class </a:t>
                </a:r>
                <a:r>
                  <a:rPr lang="en-US" dirty="0" err="1"/>
                  <a:t>i</a:t>
                </a:r>
                <a:r>
                  <a:rPr lang="en-US" dirty="0"/>
                  <a:t>.</a:t>
                </a:r>
              </a:p>
              <a:p>
                <a:r>
                  <a:rPr lang="en-US" dirty="0"/>
                  <a:t>Gini impurity is equivalent to </a:t>
                </a:r>
                <a:r>
                  <a:rPr lang="en-US" b="1" dirty="0"/>
                  <a:t>computing the expected error rate if the sample was randomly picked according to the class distribution</a:t>
                </a:r>
                <a:r>
                  <a:rPr lang="en-US" dirty="0"/>
                  <a:t>. </a:t>
                </a:r>
              </a:p>
              <a:p>
                <a:r>
                  <a:rPr lang="en-US" dirty="0"/>
                  <a:t>The information gain can then be measured in the same way, subtracting each value </a:t>
                </a:r>
                <a:r>
                  <a:rPr lang="en-US" dirty="0" err="1"/>
                  <a:t>G</a:t>
                </a:r>
                <a:r>
                  <a:rPr lang="en-US" baseline="-25000" dirty="0" err="1"/>
                  <a:t>i</a:t>
                </a:r>
                <a:r>
                  <a:rPr lang="en-US" dirty="0"/>
                  <a:t> from the total Gini impurity.</a:t>
                </a:r>
              </a:p>
              <a:p>
                <a:r>
                  <a:rPr lang="en-US" dirty="0"/>
                  <a:t>Misclassification impurity: minimum probability that a training pattern will be misclassified by a feature k: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𝑘</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𝑚𝑎𝑥</m:t>
                        </m:r>
                      </m:e>
                      <m:sub>
                        <m:r>
                          <a:rPr lang="en-US" b="0" i="1" smtClean="0">
                            <a:latin typeface="Cambria Math" panose="02040503050406030204" pitchFamily="18" charset="0"/>
                          </a:rPr>
                          <m:t>𝑖</m:t>
                        </m:r>
                      </m:sub>
                    </m:sSub>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242546AA-0F35-AB45-B39D-E9B0502B515A}"/>
                  </a:ext>
                </a:extLst>
              </p:cNvPr>
              <p:cNvSpPr>
                <a:spLocks noGrp="1" noRot="1" noChangeAspect="1" noMove="1" noResize="1" noEditPoints="1" noAdjustHandles="1" noChangeArrowheads="1" noChangeShapeType="1" noTextEdit="1"/>
              </p:cNvSpPr>
              <p:nvPr>
                <p:ph idx="1"/>
              </p:nvPr>
            </p:nvSpPr>
            <p:spPr>
              <a:blipFill>
                <a:blip r:embed="rId3"/>
                <a:stretch>
                  <a:fillRect l="-965" t="-3509" r="-72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AFEDFDB-674C-2F40-8773-E3A4A87522DC}"/>
              </a:ext>
            </a:extLst>
          </p:cNvPr>
          <p:cNvPicPr>
            <a:picLocks noChangeAspect="1"/>
          </p:cNvPicPr>
          <p:nvPr/>
        </p:nvPicPr>
        <p:blipFill>
          <a:blip r:embed="rId4"/>
          <a:stretch>
            <a:fillRect/>
          </a:stretch>
        </p:blipFill>
        <p:spPr>
          <a:xfrm>
            <a:off x="5673338" y="1825625"/>
            <a:ext cx="2451100" cy="825500"/>
          </a:xfrm>
          <a:prstGeom prst="rect">
            <a:avLst/>
          </a:prstGeom>
        </p:spPr>
      </p:pic>
      <p:pic>
        <p:nvPicPr>
          <p:cNvPr id="5" name="Picture 4">
            <a:extLst>
              <a:ext uri="{FF2B5EF4-FFF2-40B4-BE49-F238E27FC236}">
                <a16:creationId xmlns:a16="http://schemas.microsoft.com/office/drawing/2014/main" id="{67F404EA-BD3C-FC46-9E22-DFF2A473E59F}"/>
              </a:ext>
            </a:extLst>
          </p:cNvPr>
          <p:cNvPicPr>
            <a:picLocks noChangeAspect="1"/>
          </p:cNvPicPr>
          <p:nvPr/>
        </p:nvPicPr>
        <p:blipFill>
          <a:blip r:embed="rId5"/>
          <a:stretch>
            <a:fillRect/>
          </a:stretch>
        </p:blipFill>
        <p:spPr>
          <a:xfrm>
            <a:off x="8368216" y="1876425"/>
            <a:ext cx="2146300" cy="723900"/>
          </a:xfrm>
          <a:prstGeom prst="rect">
            <a:avLst/>
          </a:prstGeom>
        </p:spPr>
      </p:pic>
    </p:spTree>
    <p:extLst>
      <p:ext uri="{BB962C8B-B14F-4D97-AF65-F5344CB8AC3E}">
        <p14:creationId xmlns:p14="http://schemas.microsoft.com/office/powerpoint/2010/main" val="2225211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12image616">
            <a:extLst>
              <a:ext uri="{FF2B5EF4-FFF2-40B4-BE49-F238E27FC236}">
                <a16:creationId xmlns:a16="http://schemas.microsoft.com/office/drawing/2014/main" id="{CADB9766-77C5-FC4C-86B8-1191174263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889" y="735982"/>
            <a:ext cx="7061462" cy="5253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295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09B06-5554-164D-906B-6757866AF2C4}"/>
              </a:ext>
            </a:extLst>
          </p:cNvPr>
          <p:cNvSpPr>
            <a:spLocks noGrp="1"/>
          </p:cNvSpPr>
          <p:nvPr>
            <p:ph type="title"/>
          </p:nvPr>
        </p:nvSpPr>
        <p:spPr/>
        <p:txBody>
          <a:bodyPr/>
          <a:lstStyle/>
          <a:p>
            <a:r>
              <a:rPr lang="en-US" dirty="0"/>
              <a:t>When to Stop Splitting?</a:t>
            </a:r>
          </a:p>
        </p:txBody>
      </p:sp>
      <p:sp>
        <p:nvSpPr>
          <p:cNvPr id="3" name="Content Placeholder 2">
            <a:extLst>
              <a:ext uri="{FF2B5EF4-FFF2-40B4-BE49-F238E27FC236}">
                <a16:creationId xmlns:a16="http://schemas.microsoft.com/office/drawing/2014/main" id="{D6ED93F2-C544-B94D-A6CD-4FF637604A19}"/>
              </a:ext>
            </a:extLst>
          </p:cNvPr>
          <p:cNvSpPr>
            <a:spLocks noGrp="1"/>
          </p:cNvSpPr>
          <p:nvPr>
            <p:ph idx="1"/>
          </p:nvPr>
        </p:nvSpPr>
        <p:spPr/>
        <p:txBody>
          <a:bodyPr>
            <a:normAutofit fontScale="85000" lnSpcReduction="20000"/>
          </a:bodyPr>
          <a:lstStyle/>
          <a:p>
            <a:r>
              <a:rPr lang="en-US" dirty="0"/>
              <a:t>If we continue to grow the tree fully until each leaf node corresponds to the lowest impurity, then the data have typically been overfit; in the limit, each leaf node has only one data point.</a:t>
            </a:r>
          </a:p>
          <a:p>
            <a:r>
              <a:rPr lang="en-US" dirty="0"/>
              <a:t>If splitting is stopped too early, error on training data is not sufficiently low and performance will suffer</a:t>
            </a:r>
          </a:p>
          <a:p>
            <a:r>
              <a:rPr lang="en-US" dirty="0"/>
              <a:t>Validation and cross-validation</a:t>
            </a:r>
          </a:p>
          <a:p>
            <a:pPr lvl="1"/>
            <a:r>
              <a:rPr lang="en-US" dirty="0"/>
              <a:t>Continue splitting until error on validation set is minimum</a:t>
            </a:r>
          </a:p>
          <a:p>
            <a:pPr lvl="1"/>
            <a:r>
              <a:rPr lang="en-US" dirty="0"/>
              <a:t>Cross-validation relies on several independently chosen subsets</a:t>
            </a:r>
          </a:p>
          <a:p>
            <a:r>
              <a:rPr lang="en-US" dirty="0"/>
              <a:t>Stop splitting when the best candidate split at a node reduces the impurity by less than the preset amount (threshold)</a:t>
            </a:r>
          </a:p>
          <a:p>
            <a:r>
              <a:rPr lang="en-US" dirty="0"/>
              <a:t>How to set the threshold? Stop when a node has small no. of points or some fixed percentage of total training set (say 5%)</a:t>
            </a:r>
          </a:p>
          <a:p>
            <a:r>
              <a:rPr lang="en-US" dirty="0"/>
              <a:t>Trade off between tree complexity or size vs. test set accuracy</a:t>
            </a:r>
          </a:p>
          <a:p>
            <a:endParaRPr lang="en-US" dirty="0"/>
          </a:p>
        </p:txBody>
      </p:sp>
    </p:spTree>
    <p:extLst>
      <p:ext uri="{BB962C8B-B14F-4D97-AF65-F5344CB8AC3E}">
        <p14:creationId xmlns:p14="http://schemas.microsoft.com/office/powerpoint/2010/main" val="130820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61E6-C0E1-4B48-BFD0-C43F1E792041}"/>
              </a:ext>
            </a:extLst>
          </p:cNvPr>
          <p:cNvSpPr>
            <a:spLocks noGrp="1"/>
          </p:cNvSpPr>
          <p:nvPr>
            <p:ph type="title"/>
          </p:nvPr>
        </p:nvSpPr>
        <p:spPr/>
        <p:txBody>
          <a:bodyPr/>
          <a:lstStyle/>
          <a:p>
            <a:r>
              <a:rPr lang="en-US" dirty="0"/>
              <a:t>Regression using CART</a:t>
            </a:r>
          </a:p>
        </p:txBody>
      </p:sp>
      <p:sp>
        <p:nvSpPr>
          <p:cNvPr id="3" name="Content Placeholder 2">
            <a:extLst>
              <a:ext uri="{FF2B5EF4-FFF2-40B4-BE49-F238E27FC236}">
                <a16:creationId xmlns:a16="http://schemas.microsoft.com/office/drawing/2014/main" id="{EB0FAEDE-2E6D-F143-96F3-4F9CFBF49D68}"/>
              </a:ext>
            </a:extLst>
          </p:cNvPr>
          <p:cNvSpPr>
            <a:spLocks noGrp="1"/>
          </p:cNvSpPr>
          <p:nvPr>
            <p:ph idx="1"/>
          </p:nvPr>
        </p:nvSpPr>
        <p:spPr/>
        <p:txBody>
          <a:bodyPr>
            <a:normAutofit/>
          </a:bodyPr>
          <a:lstStyle/>
          <a:p>
            <a:r>
              <a:rPr lang="en-US" dirty="0"/>
              <a:t>To evaluate the choice of which feature to use next, we evaluate a split by computing the mean average of all the data points in each leaf, and then evaluating the sum-of-squares error across all leaves. </a:t>
            </a:r>
          </a:p>
          <a:p>
            <a:r>
              <a:rPr lang="en-US" dirty="0"/>
              <a:t>We can pick the feature that has the split point that provides the best sum-of-squares error, and continue to use the algorithm </a:t>
            </a:r>
            <a:r>
              <a:rPr lang="en-US"/>
              <a:t>as for classification</a:t>
            </a:r>
            <a:r>
              <a:rPr lang="en-US" dirty="0"/>
              <a:t>.</a:t>
            </a:r>
          </a:p>
          <a:p>
            <a:endParaRPr lang="en-US" dirty="0"/>
          </a:p>
        </p:txBody>
      </p:sp>
    </p:spTree>
    <p:extLst>
      <p:ext uri="{BB962C8B-B14F-4D97-AF65-F5344CB8AC3E}">
        <p14:creationId xmlns:p14="http://schemas.microsoft.com/office/powerpoint/2010/main" val="867377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9F8D1-7A97-D042-B0B8-B413D3F33B73}"/>
              </a:ext>
            </a:extLst>
          </p:cNvPr>
          <p:cNvSpPr>
            <a:spLocks noGrp="1"/>
          </p:cNvSpPr>
          <p:nvPr>
            <p:ph type="title"/>
          </p:nvPr>
        </p:nvSpPr>
        <p:spPr/>
        <p:txBody>
          <a:bodyPr/>
          <a:lstStyle/>
          <a:p>
            <a:r>
              <a:rPr lang="en-US" dirty="0"/>
              <a:t>Using Decision Trees</a:t>
            </a:r>
          </a:p>
        </p:txBody>
      </p:sp>
      <p:sp>
        <p:nvSpPr>
          <p:cNvPr id="3" name="Content Placeholder 2">
            <a:extLst>
              <a:ext uri="{FF2B5EF4-FFF2-40B4-BE49-F238E27FC236}">
                <a16:creationId xmlns:a16="http://schemas.microsoft.com/office/drawing/2014/main" id="{9B2CDE42-7BEF-0546-9E12-38594A277CB8}"/>
              </a:ext>
            </a:extLst>
          </p:cNvPr>
          <p:cNvSpPr>
            <a:spLocks noGrp="1"/>
          </p:cNvSpPr>
          <p:nvPr>
            <p:ph idx="1"/>
          </p:nvPr>
        </p:nvSpPr>
        <p:spPr>
          <a:xfrm>
            <a:off x="838200" y="1825625"/>
            <a:ext cx="5317273" cy="4351338"/>
          </a:xfrm>
        </p:spPr>
        <p:txBody>
          <a:bodyPr>
            <a:normAutofit fontScale="77500" lnSpcReduction="20000"/>
          </a:bodyPr>
          <a:lstStyle/>
          <a:p>
            <a:r>
              <a:rPr lang="en-US" dirty="0"/>
              <a:t>As a student it can be difficult to decide what to do in the evening. There are four things that you actually quite enjoy doing, or have to do: </a:t>
            </a:r>
            <a:r>
              <a:rPr lang="en-US" i="1" dirty="0"/>
              <a:t>going to the pub, watching TV, going to a party, or even (gasp) studying</a:t>
            </a:r>
            <a:r>
              <a:rPr lang="en-US" dirty="0"/>
              <a:t>. The choice is sometimes made for you—if you have an assignment due the next day, then you need to study, if you are feeling lazy then the pub isn’t for you, and if there isn’t a party then you can’t go to it. You are looking for a nice algorithm that will let you decide what to do each evening without having to think about it every night.</a:t>
            </a:r>
          </a:p>
          <a:p>
            <a:r>
              <a:rPr lang="en-US" dirty="0"/>
              <a:t>3 features: energy level, deadline, there is a party or not.</a:t>
            </a:r>
          </a:p>
          <a:p>
            <a:endParaRPr lang="en-US" dirty="0"/>
          </a:p>
        </p:txBody>
      </p:sp>
      <p:pic>
        <p:nvPicPr>
          <p:cNvPr id="4" name="Picture 3">
            <a:extLst>
              <a:ext uri="{FF2B5EF4-FFF2-40B4-BE49-F238E27FC236}">
                <a16:creationId xmlns:a16="http://schemas.microsoft.com/office/drawing/2014/main" id="{41D37BC1-622E-9043-AD68-4C811A28F51D}"/>
              </a:ext>
            </a:extLst>
          </p:cNvPr>
          <p:cNvPicPr>
            <a:picLocks noChangeAspect="1"/>
          </p:cNvPicPr>
          <p:nvPr/>
        </p:nvPicPr>
        <p:blipFill>
          <a:blip r:embed="rId2"/>
          <a:stretch>
            <a:fillRect/>
          </a:stretch>
        </p:blipFill>
        <p:spPr>
          <a:xfrm>
            <a:off x="6713033" y="1825625"/>
            <a:ext cx="4749495" cy="3713841"/>
          </a:xfrm>
          <a:prstGeom prst="rect">
            <a:avLst/>
          </a:prstGeom>
        </p:spPr>
      </p:pic>
    </p:spTree>
    <p:extLst>
      <p:ext uri="{BB962C8B-B14F-4D97-AF65-F5344CB8AC3E}">
        <p14:creationId xmlns:p14="http://schemas.microsoft.com/office/powerpoint/2010/main" val="2206719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9F164-3688-1443-9688-7F381472ABC4}"/>
              </a:ext>
            </a:extLst>
          </p:cNvPr>
          <p:cNvSpPr>
            <a:spLocks noGrp="1"/>
          </p:cNvSpPr>
          <p:nvPr>
            <p:ph type="title"/>
          </p:nvPr>
        </p:nvSpPr>
        <p:spPr/>
        <p:txBody>
          <a:bodyPr/>
          <a:lstStyle/>
          <a:p>
            <a:r>
              <a:rPr lang="en-US" dirty="0"/>
              <a:t>Constructing a Decision Tree From Data</a:t>
            </a:r>
          </a:p>
        </p:txBody>
      </p:sp>
      <p:sp>
        <p:nvSpPr>
          <p:cNvPr id="3" name="Content Placeholder 2">
            <a:extLst>
              <a:ext uri="{FF2B5EF4-FFF2-40B4-BE49-F238E27FC236}">
                <a16:creationId xmlns:a16="http://schemas.microsoft.com/office/drawing/2014/main" id="{2EAAF092-040F-8043-97D6-2160397C295E}"/>
              </a:ext>
            </a:extLst>
          </p:cNvPr>
          <p:cNvSpPr>
            <a:spLocks noGrp="1"/>
          </p:cNvSpPr>
          <p:nvPr>
            <p:ph idx="1"/>
          </p:nvPr>
        </p:nvSpPr>
        <p:spPr>
          <a:xfrm>
            <a:off x="838200" y="1825625"/>
            <a:ext cx="6555059" cy="4351338"/>
          </a:xfrm>
        </p:spPr>
        <p:txBody>
          <a:bodyPr>
            <a:normAutofit fontScale="92500" lnSpcReduction="10000"/>
          </a:bodyPr>
          <a:lstStyle/>
          <a:p>
            <a:r>
              <a:rPr lang="en-US" dirty="0"/>
              <a:t>Decision making from top (root) to bottom (leaves)</a:t>
            </a:r>
          </a:p>
          <a:p>
            <a:r>
              <a:rPr lang="en-US" dirty="0"/>
              <a:t>A collection of logical disjunctions: if … then … else … rules</a:t>
            </a:r>
          </a:p>
          <a:p>
            <a:r>
              <a:rPr lang="en-US" dirty="0"/>
              <a:t>Determine the order of features (top to bottom): energy level, deadline, there is a party or not.</a:t>
            </a:r>
          </a:p>
          <a:p>
            <a:r>
              <a:rPr lang="en-US" dirty="0"/>
              <a:t>Often in a greedy manner: starting at the root, choosing the most informative feature.</a:t>
            </a:r>
          </a:p>
          <a:p>
            <a:r>
              <a:rPr lang="en-US" dirty="0"/>
              <a:t>Goal of constructing a tree from data: maximum number of matched predictions</a:t>
            </a:r>
          </a:p>
          <a:p>
            <a:endParaRPr lang="en-US" dirty="0"/>
          </a:p>
        </p:txBody>
      </p:sp>
      <p:pic>
        <p:nvPicPr>
          <p:cNvPr id="4" name="Picture 3">
            <a:extLst>
              <a:ext uri="{FF2B5EF4-FFF2-40B4-BE49-F238E27FC236}">
                <a16:creationId xmlns:a16="http://schemas.microsoft.com/office/drawing/2014/main" id="{F30B271A-FDB4-BB43-AAFE-1AF476157F61}"/>
              </a:ext>
            </a:extLst>
          </p:cNvPr>
          <p:cNvPicPr>
            <a:picLocks noChangeAspect="1"/>
          </p:cNvPicPr>
          <p:nvPr/>
        </p:nvPicPr>
        <p:blipFill>
          <a:blip r:embed="rId2"/>
          <a:stretch>
            <a:fillRect/>
          </a:stretch>
        </p:blipFill>
        <p:spPr>
          <a:xfrm>
            <a:off x="7142667" y="1825625"/>
            <a:ext cx="5049333" cy="3327441"/>
          </a:xfrm>
          <a:prstGeom prst="rect">
            <a:avLst/>
          </a:prstGeom>
        </p:spPr>
      </p:pic>
    </p:spTree>
    <p:extLst>
      <p:ext uri="{BB962C8B-B14F-4D97-AF65-F5344CB8AC3E}">
        <p14:creationId xmlns:p14="http://schemas.microsoft.com/office/powerpoint/2010/main" val="2860763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A9702-C90B-4A43-BA81-2807BE5C62FF}"/>
              </a:ext>
            </a:extLst>
          </p:cNvPr>
          <p:cNvSpPr>
            <a:spLocks noGrp="1"/>
          </p:cNvSpPr>
          <p:nvPr>
            <p:ph type="title"/>
          </p:nvPr>
        </p:nvSpPr>
        <p:spPr/>
        <p:txBody>
          <a:bodyPr/>
          <a:lstStyle/>
          <a:p>
            <a:r>
              <a:rPr lang="en-US" dirty="0"/>
              <a:t>Information Entropy (Shannon 1948)</a:t>
            </a:r>
          </a:p>
        </p:txBody>
      </p:sp>
      <p:pic>
        <p:nvPicPr>
          <p:cNvPr id="4" name="Picture 3">
            <a:extLst>
              <a:ext uri="{FF2B5EF4-FFF2-40B4-BE49-F238E27FC236}">
                <a16:creationId xmlns:a16="http://schemas.microsoft.com/office/drawing/2014/main" id="{F81F3DBD-C7A1-7E4D-A34C-D6AE4C240226}"/>
              </a:ext>
            </a:extLst>
          </p:cNvPr>
          <p:cNvPicPr>
            <a:picLocks noChangeAspect="1"/>
          </p:cNvPicPr>
          <p:nvPr/>
        </p:nvPicPr>
        <p:blipFill>
          <a:blip r:embed="rId2"/>
          <a:stretch>
            <a:fillRect/>
          </a:stretch>
        </p:blipFill>
        <p:spPr>
          <a:xfrm>
            <a:off x="1304228" y="1963699"/>
            <a:ext cx="3695700" cy="2908300"/>
          </a:xfrm>
          <a:prstGeom prst="rect">
            <a:avLst/>
          </a:prstGeom>
        </p:spPr>
      </p:pic>
      <p:pic>
        <p:nvPicPr>
          <p:cNvPr id="5" name="Picture 4">
            <a:extLst>
              <a:ext uri="{FF2B5EF4-FFF2-40B4-BE49-F238E27FC236}">
                <a16:creationId xmlns:a16="http://schemas.microsoft.com/office/drawing/2014/main" id="{D1C91CF4-98DA-1D48-B9DF-4376EE6B768C}"/>
              </a:ext>
            </a:extLst>
          </p:cNvPr>
          <p:cNvPicPr>
            <a:picLocks noChangeAspect="1"/>
          </p:cNvPicPr>
          <p:nvPr/>
        </p:nvPicPr>
        <p:blipFill>
          <a:blip r:embed="rId3"/>
          <a:stretch>
            <a:fillRect/>
          </a:stretch>
        </p:blipFill>
        <p:spPr>
          <a:xfrm>
            <a:off x="6641635" y="1963699"/>
            <a:ext cx="3213100" cy="635000"/>
          </a:xfrm>
          <a:prstGeom prst="rect">
            <a:avLst/>
          </a:prstGeom>
        </p:spPr>
      </p:pic>
      <p:sp>
        <p:nvSpPr>
          <p:cNvPr id="6" name="Rectangle 5">
            <a:extLst>
              <a:ext uri="{FF2B5EF4-FFF2-40B4-BE49-F238E27FC236}">
                <a16:creationId xmlns:a16="http://schemas.microsoft.com/office/drawing/2014/main" id="{6374AFCE-249D-CE45-8AE3-61A46F7AE22B}"/>
              </a:ext>
            </a:extLst>
          </p:cNvPr>
          <p:cNvSpPr/>
          <p:nvPr/>
        </p:nvSpPr>
        <p:spPr>
          <a:xfrm>
            <a:off x="5207619" y="2598699"/>
            <a:ext cx="6713035" cy="646331"/>
          </a:xfrm>
          <a:prstGeom prst="rect">
            <a:avLst/>
          </a:prstGeom>
        </p:spPr>
        <p:txBody>
          <a:bodyPr wrap="square">
            <a:spAutoFit/>
          </a:bodyPr>
          <a:lstStyle/>
          <a:p>
            <a:r>
              <a:rPr lang="en-US" dirty="0">
                <a:latin typeface="Helvetica" pitchFamily="2" charset="0"/>
              </a:rPr>
              <a:t>T</a:t>
            </a:r>
            <a:r>
              <a:rPr lang="en-US" dirty="0">
                <a:effectLst/>
                <a:latin typeface="Helvetica" pitchFamily="2" charset="0"/>
              </a:rPr>
              <a:t>he logarithm is base 2 because we are imagining that we encode everything using binary digits (bits).</a:t>
            </a:r>
          </a:p>
        </p:txBody>
      </p:sp>
      <p:sp>
        <p:nvSpPr>
          <p:cNvPr id="7" name="Rectangle 6">
            <a:extLst>
              <a:ext uri="{FF2B5EF4-FFF2-40B4-BE49-F238E27FC236}">
                <a16:creationId xmlns:a16="http://schemas.microsoft.com/office/drawing/2014/main" id="{BED4366D-2F45-1349-942C-059C182690E7}"/>
              </a:ext>
            </a:extLst>
          </p:cNvPr>
          <p:cNvSpPr/>
          <p:nvPr/>
        </p:nvSpPr>
        <p:spPr>
          <a:xfrm>
            <a:off x="5207619" y="3351186"/>
            <a:ext cx="6096000" cy="3077766"/>
          </a:xfrm>
          <a:prstGeom prst="rect">
            <a:avLst/>
          </a:prstGeom>
        </p:spPr>
        <p:txBody>
          <a:bodyPr>
            <a:spAutoFit/>
          </a:bodyPr>
          <a:lstStyle/>
          <a:p>
            <a:r>
              <a:rPr lang="en-US" sz="1600" dirty="0">
                <a:latin typeface="Calibri" panose="020F0502020204030204" pitchFamily="34" charset="0"/>
                <a:cs typeface="Calibri" panose="020F0502020204030204" pitchFamily="34" charset="0"/>
              </a:rPr>
              <a:t>H</a:t>
            </a:r>
            <a:r>
              <a:rPr lang="en-US" sz="1600" dirty="0">
                <a:effectLst/>
                <a:latin typeface="Calibri" panose="020F0502020204030204" pitchFamily="34" charset="0"/>
                <a:cs typeface="Calibri" panose="020F0502020204030204" pitchFamily="34" charset="0"/>
              </a:rPr>
              <a:t>ow much </a:t>
            </a:r>
            <a:r>
              <a:rPr lang="en-US" sz="1600" i="1" dirty="0">
                <a:effectLst/>
                <a:latin typeface="Calibri" panose="020F0502020204030204" pitchFamily="34" charset="0"/>
                <a:cs typeface="Calibri" panose="020F0502020204030204" pitchFamily="34" charset="0"/>
              </a:rPr>
              <a:t>extra </a:t>
            </a:r>
            <a:r>
              <a:rPr lang="en-US" sz="1600" dirty="0">
                <a:effectLst/>
                <a:latin typeface="Calibri" panose="020F0502020204030204" pitchFamily="34" charset="0"/>
                <a:cs typeface="Calibri" panose="020F0502020204030204" pitchFamily="34" charset="0"/>
              </a:rPr>
              <a:t>information is available from finding out another piece of information given what you already know. E.g., </a:t>
            </a:r>
            <a:r>
              <a:rPr lang="en-US" sz="1600" dirty="0">
                <a:latin typeface="Calibri" panose="020F0502020204030204" pitchFamily="34" charset="0"/>
                <a:cs typeface="Calibri" panose="020F0502020204030204" pitchFamily="34" charset="0"/>
              </a:rPr>
              <a:t> Suppose that we have a set of positive and negative examples of some feature (where the feature can only take 2 values: positive and negative). If all of the examples are positive, then we don’t get any extra information from knowing the value of the feature for any particular example, since whatever the value of the feature, the example will be positive.</a:t>
            </a:r>
          </a:p>
          <a:p>
            <a:r>
              <a:rPr lang="en-US" sz="1600" dirty="0">
                <a:latin typeface="Calibri" panose="020F0502020204030204" pitchFamily="34" charset="0"/>
                <a:cs typeface="Calibri" panose="020F0502020204030204" pitchFamily="34" charset="0"/>
              </a:rPr>
              <a:t>Thus, the entropy of that feature is 0. However, if the feature separates the examples into 50% positive and 50% negative, then the amount of entropy is at a maximum, and knowing about that feature is very useful to us.</a:t>
            </a:r>
          </a:p>
          <a:p>
            <a:endParaRPr lang="en-US" dirty="0">
              <a:effectLst/>
              <a:latin typeface="Helvetica" pitchFamily="2" charset="0"/>
            </a:endParaRPr>
          </a:p>
        </p:txBody>
      </p:sp>
    </p:spTree>
    <p:extLst>
      <p:ext uri="{BB962C8B-B14F-4D97-AF65-F5344CB8AC3E}">
        <p14:creationId xmlns:p14="http://schemas.microsoft.com/office/powerpoint/2010/main" val="3880839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2063C-1F2D-B943-B804-00459D6635E0}"/>
              </a:ext>
            </a:extLst>
          </p:cNvPr>
          <p:cNvSpPr>
            <a:spLocks noGrp="1"/>
          </p:cNvSpPr>
          <p:nvPr>
            <p:ph type="title"/>
          </p:nvPr>
        </p:nvSpPr>
        <p:spPr/>
        <p:txBody>
          <a:bodyPr/>
          <a:lstStyle/>
          <a:p>
            <a:r>
              <a:rPr lang="en-US" dirty="0"/>
              <a:t>Information Gain</a:t>
            </a:r>
          </a:p>
        </p:txBody>
      </p:sp>
      <p:sp>
        <p:nvSpPr>
          <p:cNvPr id="3" name="Content Placeholder 2">
            <a:extLst>
              <a:ext uri="{FF2B5EF4-FFF2-40B4-BE49-F238E27FC236}">
                <a16:creationId xmlns:a16="http://schemas.microsoft.com/office/drawing/2014/main" id="{CE7C6E4A-BA95-4B4B-873F-95D2CE72011B}"/>
              </a:ext>
            </a:extLst>
          </p:cNvPr>
          <p:cNvSpPr>
            <a:spLocks noGrp="1"/>
          </p:cNvSpPr>
          <p:nvPr>
            <p:ph idx="1"/>
          </p:nvPr>
        </p:nvSpPr>
        <p:spPr/>
        <p:txBody>
          <a:bodyPr>
            <a:normAutofit/>
          </a:bodyPr>
          <a:lstStyle/>
          <a:p>
            <a:r>
              <a:rPr lang="en-US" dirty="0"/>
              <a:t>Choose or not a particular feature relies on how much the entropy of the whole training set would decrease if we choose each particular feature for the next classification step. </a:t>
            </a:r>
          </a:p>
          <a:p>
            <a:r>
              <a:rPr lang="en-US" dirty="0"/>
              <a:t>Information gain: the entropy of the whole set minus the entropy when a particular feature is chosen.</a:t>
            </a:r>
          </a:p>
          <a:p>
            <a:endParaRPr lang="en-US" dirty="0"/>
          </a:p>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03BDFEC6-203C-F54D-AC67-6BBB98FB7512}"/>
              </a:ext>
            </a:extLst>
          </p:cNvPr>
          <p:cNvPicPr>
            <a:picLocks noChangeAspect="1"/>
          </p:cNvPicPr>
          <p:nvPr/>
        </p:nvPicPr>
        <p:blipFill>
          <a:blip r:embed="rId2"/>
          <a:stretch>
            <a:fillRect/>
          </a:stretch>
        </p:blipFill>
        <p:spPr>
          <a:xfrm>
            <a:off x="3088889" y="4001294"/>
            <a:ext cx="6327160" cy="891747"/>
          </a:xfrm>
          <a:prstGeom prst="rect">
            <a:avLst/>
          </a:prstGeom>
        </p:spPr>
      </p:pic>
    </p:spTree>
    <p:extLst>
      <p:ext uri="{BB962C8B-B14F-4D97-AF65-F5344CB8AC3E}">
        <p14:creationId xmlns:p14="http://schemas.microsoft.com/office/powerpoint/2010/main" val="3739455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8DDA1-961C-814E-B84A-8347C0CB9769}"/>
              </a:ext>
            </a:extLst>
          </p:cNvPr>
          <p:cNvSpPr>
            <a:spLocks noGrp="1"/>
          </p:cNvSpPr>
          <p:nvPr>
            <p:ph type="title"/>
          </p:nvPr>
        </p:nvSpPr>
        <p:spPr/>
        <p:txBody>
          <a:bodyPr/>
          <a:lstStyle/>
          <a:p>
            <a:r>
              <a:rPr lang="en-US" dirty="0"/>
              <a:t>Example</a:t>
            </a:r>
          </a:p>
        </p:txBody>
      </p:sp>
      <p:pic>
        <p:nvPicPr>
          <p:cNvPr id="4" name="Content Placeholder 3">
            <a:extLst>
              <a:ext uri="{FF2B5EF4-FFF2-40B4-BE49-F238E27FC236}">
                <a16:creationId xmlns:a16="http://schemas.microsoft.com/office/drawing/2014/main" id="{58566F5D-C592-3745-8C26-9DAEE00B320C}"/>
              </a:ext>
            </a:extLst>
          </p:cNvPr>
          <p:cNvPicPr>
            <a:picLocks noGrp="1" noChangeAspect="1"/>
          </p:cNvPicPr>
          <p:nvPr>
            <p:ph idx="1"/>
          </p:nvPr>
        </p:nvPicPr>
        <p:blipFill>
          <a:blip r:embed="rId2"/>
          <a:stretch>
            <a:fillRect/>
          </a:stretch>
        </p:blipFill>
        <p:spPr>
          <a:xfrm>
            <a:off x="1106294" y="2484026"/>
            <a:ext cx="4381500" cy="1371600"/>
          </a:xfrm>
          <a:prstGeom prst="rect">
            <a:avLst/>
          </a:prstGeom>
        </p:spPr>
      </p:pic>
      <p:sp>
        <p:nvSpPr>
          <p:cNvPr id="6" name="Rectangle 5">
            <a:extLst>
              <a:ext uri="{FF2B5EF4-FFF2-40B4-BE49-F238E27FC236}">
                <a16:creationId xmlns:a16="http://schemas.microsoft.com/office/drawing/2014/main" id="{1A63AD2C-45F7-0448-8D51-9EF59DC0F94A}"/>
              </a:ext>
            </a:extLst>
          </p:cNvPr>
          <p:cNvSpPr/>
          <p:nvPr/>
        </p:nvSpPr>
        <p:spPr>
          <a:xfrm>
            <a:off x="907430" y="1444310"/>
            <a:ext cx="10446370" cy="646331"/>
          </a:xfrm>
          <a:prstGeom prst="rect">
            <a:avLst/>
          </a:prstGeom>
        </p:spPr>
        <p:txBody>
          <a:bodyPr wrap="square">
            <a:spAutoFit/>
          </a:bodyPr>
          <a:lstStyle/>
          <a:p>
            <a:r>
              <a:rPr lang="en-US" dirty="0"/>
              <a:t>S = {s</a:t>
            </a:r>
            <a:r>
              <a:rPr lang="en-US" baseline="-25000" dirty="0"/>
              <a:t>1</a:t>
            </a:r>
            <a:r>
              <a:rPr lang="en-US" dirty="0"/>
              <a:t> = true, s</a:t>
            </a:r>
            <a:r>
              <a:rPr lang="en-US" baseline="-25000" dirty="0"/>
              <a:t>2</a:t>
            </a:r>
            <a:r>
              <a:rPr lang="en-US" dirty="0"/>
              <a:t> = false, s</a:t>
            </a:r>
            <a:r>
              <a:rPr lang="en-US" baseline="-25000" dirty="0"/>
              <a:t>3</a:t>
            </a:r>
            <a:r>
              <a:rPr lang="en-US" dirty="0"/>
              <a:t> = false, s</a:t>
            </a:r>
            <a:r>
              <a:rPr lang="en-US" baseline="-25000" dirty="0"/>
              <a:t>4</a:t>
            </a:r>
            <a:r>
              <a:rPr lang="en-US" dirty="0"/>
              <a:t> = false}, one feature F of values {f</a:t>
            </a:r>
            <a:r>
              <a:rPr lang="en-US" baseline="-25000" dirty="0"/>
              <a:t>1</a:t>
            </a:r>
            <a:r>
              <a:rPr lang="en-US" dirty="0"/>
              <a:t>, f</a:t>
            </a:r>
            <a:r>
              <a:rPr lang="en-US" baseline="-25000" dirty="0"/>
              <a:t>2</a:t>
            </a:r>
            <a:r>
              <a:rPr lang="en-US" dirty="0"/>
              <a:t>, f</a:t>
            </a:r>
            <a:r>
              <a:rPr lang="en-US" baseline="-25000" dirty="0"/>
              <a:t>3</a:t>
            </a:r>
            <a:r>
              <a:rPr lang="en-US" dirty="0"/>
              <a:t>}; feature values: s</a:t>
            </a:r>
            <a:r>
              <a:rPr lang="en-US" baseline="-25000" dirty="0"/>
              <a:t>1</a:t>
            </a:r>
            <a:r>
              <a:rPr lang="en-US" dirty="0">
                <a:sym typeface="Wingdings" pitchFamily="2" charset="2"/>
              </a:rPr>
              <a:t></a:t>
            </a:r>
            <a:r>
              <a:rPr lang="en-US" dirty="0"/>
              <a:t>f</a:t>
            </a:r>
            <a:r>
              <a:rPr lang="en-US" baseline="-25000" dirty="0"/>
              <a:t>2</a:t>
            </a:r>
            <a:r>
              <a:rPr lang="en-US" dirty="0"/>
              <a:t>, for s</a:t>
            </a:r>
            <a:r>
              <a:rPr lang="en-US" baseline="-25000" dirty="0"/>
              <a:t>2</a:t>
            </a:r>
            <a:r>
              <a:rPr lang="en-US" dirty="0">
                <a:sym typeface="Wingdings" pitchFamily="2" charset="2"/>
              </a:rPr>
              <a:t></a:t>
            </a:r>
            <a:r>
              <a:rPr lang="en-US" dirty="0"/>
              <a:t>f</a:t>
            </a:r>
            <a:r>
              <a:rPr lang="en-US" baseline="-25000" dirty="0"/>
              <a:t>2</a:t>
            </a:r>
            <a:r>
              <a:rPr lang="en-US" dirty="0"/>
              <a:t>, s</a:t>
            </a:r>
            <a:r>
              <a:rPr lang="en-US" baseline="-25000" dirty="0"/>
              <a:t>3</a:t>
            </a:r>
            <a:r>
              <a:rPr lang="en-US" dirty="0">
                <a:sym typeface="Wingdings" pitchFamily="2" charset="2"/>
              </a:rPr>
              <a:t></a:t>
            </a:r>
            <a:r>
              <a:rPr lang="en-US" dirty="0"/>
              <a:t>f</a:t>
            </a:r>
            <a:r>
              <a:rPr lang="en-US" baseline="-25000" dirty="0"/>
              <a:t>3</a:t>
            </a:r>
            <a:r>
              <a:rPr lang="en-US" dirty="0"/>
              <a:t> and s</a:t>
            </a:r>
            <a:r>
              <a:rPr lang="en-US" baseline="-25000" dirty="0"/>
              <a:t>4</a:t>
            </a:r>
            <a:r>
              <a:rPr lang="en-US" dirty="0">
                <a:sym typeface="Wingdings" pitchFamily="2" charset="2"/>
              </a:rPr>
              <a:t> </a:t>
            </a:r>
            <a:r>
              <a:rPr lang="en-US" dirty="0"/>
              <a:t>f</a:t>
            </a:r>
            <a:r>
              <a:rPr lang="en-US" baseline="-25000" dirty="0"/>
              <a:t>1</a:t>
            </a:r>
          </a:p>
        </p:txBody>
      </p:sp>
      <p:pic>
        <p:nvPicPr>
          <p:cNvPr id="7" name="Picture 6">
            <a:extLst>
              <a:ext uri="{FF2B5EF4-FFF2-40B4-BE49-F238E27FC236}">
                <a16:creationId xmlns:a16="http://schemas.microsoft.com/office/drawing/2014/main" id="{B150EC09-1CA9-FB4F-8C6A-67B1D8127B9F}"/>
              </a:ext>
            </a:extLst>
          </p:cNvPr>
          <p:cNvPicPr>
            <a:picLocks noChangeAspect="1"/>
          </p:cNvPicPr>
          <p:nvPr/>
        </p:nvPicPr>
        <p:blipFill>
          <a:blip r:embed="rId3"/>
          <a:stretch>
            <a:fillRect/>
          </a:stretch>
        </p:blipFill>
        <p:spPr>
          <a:xfrm>
            <a:off x="5949408" y="2367639"/>
            <a:ext cx="4399156" cy="2556266"/>
          </a:xfrm>
          <a:prstGeom prst="rect">
            <a:avLst/>
          </a:prstGeom>
        </p:spPr>
      </p:pic>
      <p:pic>
        <p:nvPicPr>
          <p:cNvPr id="8" name="Picture 7">
            <a:extLst>
              <a:ext uri="{FF2B5EF4-FFF2-40B4-BE49-F238E27FC236}">
                <a16:creationId xmlns:a16="http://schemas.microsoft.com/office/drawing/2014/main" id="{80CCFF71-FFD8-6042-871B-BB4787463622}"/>
              </a:ext>
            </a:extLst>
          </p:cNvPr>
          <p:cNvPicPr>
            <a:picLocks noChangeAspect="1"/>
          </p:cNvPicPr>
          <p:nvPr/>
        </p:nvPicPr>
        <p:blipFill>
          <a:blip r:embed="rId4"/>
          <a:stretch>
            <a:fillRect/>
          </a:stretch>
        </p:blipFill>
        <p:spPr>
          <a:xfrm>
            <a:off x="1106294" y="5091306"/>
            <a:ext cx="4495800" cy="444500"/>
          </a:xfrm>
          <a:prstGeom prst="rect">
            <a:avLst/>
          </a:prstGeom>
        </p:spPr>
      </p:pic>
    </p:spTree>
    <p:extLst>
      <p:ext uri="{BB962C8B-B14F-4D97-AF65-F5344CB8AC3E}">
        <p14:creationId xmlns:p14="http://schemas.microsoft.com/office/powerpoint/2010/main" val="740496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93ACC6-CA36-F743-9498-574CFF022F88}"/>
              </a:ext>
            </a:extLst>
          </p:cNvPr>
          <p:cNvPicPr>
            <a:picLocks noChangeAspect="1"/>
          </p:cNvPicPr>
          <p:nvPr/>
        </p:nvPicPr>
        <p:blipFill>
          <a:blip r:embed="rId2"/>
          <a:stretch>
            <a:fillRect/>
          </a:stretch>
        </p:blipFill>
        <p:spPr>
          <a:xfrm>
            <a:off x="1318632" y="1079500"/>
            <a:ext cx="9220200" cy="4699000"/>
          </a:xfrm>
          <a:prstGeom prst="rect">
            <a:avLst/>
          </a:prstGeom>
        </p:spPr>
      </p:pic>
    </p:spTree>
    <p:extLst>
      <p:ext uri="{BB962C8B-B14F-4D97-AF65-F5344CB8AC3E}">
        <p14:creationId xmlns:p14="http://schemas.microsoft.com/office/powerpoint/2010/main" val="2025114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130AA-D51D-0E4D-95D6-3989168B90FD}"/>
              </a:ext>
            </a:extLst>
          </p:cNvPr>
          <p:cNvSpPr>
            <a:spLocks noGrp="1"/>
          </p:cNvSpPr>
          <p:nvPr>
            <p:ph type="title"/>
          </p:nvPr>
        </p:nvSpPr>
        <p:spPr/>
        <p:txBody>
          <a:bodyPr/>
          <a:lstStyle/>
          <a:p>
            <a:r>
              <a:rPr lang="en-US" dirty="0"/>
              <a:t>Tree pruning</a:t>
            </a:r>
          </a:p>
        </p:txBody>
      </p:sp>
      <p:sp>
        <p:nvSpPr>
          <p:cNvPr id="3" name="Content Placeholder 2">
            <a:extLst>
              <a:ext uri="{FF2B5EF4-FFF2-40B4-BE49-F238E27FC236}">
                <a16:creationId xmlns:a16="http://schemas.microsoft.com/office/drawing/2014/main" id="{B07532CD-49FA-784D-81D0-2C73C9233C19}"/>
              </a:ext>
            </a:extLst>
          </p:cNvPr>
          <p:cNvSpPr>
            <a:spLocks noGrp="1"/>
          </p:cNvSpPr>
          <p:nvPr>
            <p:ph idx="1"/>
          </p:nvPr>
        </p:nvSpPr>
        <p:spPr>
          <a:xfrm>
            <a:off x="838200" y="1825625"/>
            <a:ext cx="10515600" cy="4564024"/>
          </a:xfrm>
        </p:spPr>
        <p:txBody>
          <a:bodyPr>
            <a:normAutofit fontScale="85000" lnSpcReduction="20000"/>
          </a:bodyPr>
          <a:lstStyle/>
          <a:p>
            <a:r>
              <a:rPr lang="en-US" dirty="0"/>
              <a:t>Many decision tree exist to perfectly match any input training dataset as long there is no conflict data point (i.e., with the exactly same features but different desirable output)</a:t>
            </a:r>
          </a:p>
          <a:p>
            <a:pPr lvl="1"/>
            <a:r>
              <a:rPr lang="en-US" dirty="0"/>
              <a:t>Consider a complete tree with an arbitrary order of features</a:t>
            </a:r>
          </a:p>
          <a:p>
            <a:pPr lvl="1"/>
            <a:r>
              <a:rPr lang="en-US" dirty="0"/>
              <a:t>Such decision trees often have poor generalizability (i.e., accuracy on a validation data set) because it overfits the training data set</a:t>
            </a:r>
          </a:p>
          <a:p>
            <a:r>
              <a:rPr lang="en-US" dirty="0"/>
              <a:t>To avoid overfitting, you want to limit the size of the tree (number of nodes)</a:t>
            </a:r>
          </a:p>
          <a:p>
            <a:pPr lvl="1"/>
            <a:r>
              <a:rPr lang="en-US" dirty="0"/>
              <a:t>Early stopping by using a validation set and measuring the performance of the tree so far against it</a:t>
            </a:r>
          </a:p>
          <a:p>
            <a:pPr lvl="1"/>
            <a:r>
              <a:rPr lang="en-US" dirty="0"/>
              <a:t>(more advanced) Pruning:  computing the full tree and reducing it, evaluating the error on a validation set</a:t>
            </a:r>
          </a:p>
          <a:p>
            <a:pPr lvl="1"/>
            <a:r>
              <a:rPr lang="en-US" dirty="0"/>
              <a:t>Picking each node in turn, and replacing the subtree beneath the node with a leaf labelled with the most common class;  The error of the pruned tree is evaluated on the validation set, and the pruned tree is kept if the error is &lt;= the original tree, and rejected otherwise.</a:t>
            </a:r>
          </a:p>
          <a:p>
            <a:pPr lvl="1"/>
            <a:r>
              <a:rPr lang="en-US" dirty="0"/>
              <a:t>C4.5: pruning according to the rules: 1) converting it to a set of if-then rules; 2) pruning each rule by removing preconditions if the accuracy of the rule increases without it; 3) the rules are then sorted according to their accuracy on the training set and applied in order.</a:t>
            </a:r>
          </a:p>
        </p:txBody>
      </p:sp>
    </p:spTree>
    <p:extLst>
      <p:ext uri="{BB962C8B-B14F-4D97-AF65-F5344CB8AC3E}">
        <p14:creationId xmlns:p14="http://schemas.microsoft.com/office/powerpoint/2010/main" val="1878061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2CB5F-DF63-7D42-A292-1DC7C9A256DE}"/>
              </a:ext>
            </a:extLst>
          </p:cNvPr>
          <p:cNvSpPr>
            <a:spLocks noGrp="1"/>
          </p:cNvSpPr>
          <p:nvPr>
            <p:ph type="title"/>
          </p:nvPr>
        </p:nvSpPr>
        <p:spPr/>
        <p:txBody>
          <a:bodyPr/>
          <a:lstStyle/>
          <a:p>
            <a:r>
              <a:rPr lang="en-US" dirty="0"/>
              <a:t>Dealing with continuous variables</a:t>
            </a:r>
          </a:p>
        </p:txBody>
      </p:sp>
      <p:sp>
        <p:nvSpPr>
          <p:cNvPr id="3" name="Content Placeholder 2">
            <a:extLst>
              <a:ext uri="{FF2B5EF4-FFF2-40B4-BE49-F238E27FC236}">
                <a16:creationId xmlns:a16="http://schemas.microsoft.com/office/drawing/2014/main" id="{9923E849-24D0-EB47-96C9-AD816DFC94F6}"/>
              </a:ext>
            </a:extLst>
          </p:cNvPr>
          <p:cNvSpPr>
            <a:spLocks noGrp="1"/>
          </p:cNvSpPr>
          <p:nvPr>
            <p:ph idx="1"/>
          </p:nvPr>
        </p:nvSpPr>
        <p:spPr/>
        <p:txBody>
          <a:bodyPr/>
          <a:lstStyle/>
          <a:p>
            <a:r>
              <a:rPr lang="en-US" dirty="0"/>
              <a:t>Discretize the data or make split(s) of each continuous variable</a:t>
            </a:r>
          </a:p>
          <a:p>
            <a:pPr lvl="1"/>
            <a:r>
              <a:rPr lang="en-US" dirty="0"/>
              <a:t>Often one split for each variable; more splits takes more computational time</a:t>
            </a:r>
          </a:p>
          <a:p>
            <a:endParaRPr lang="en-US" dirty="0"/>
          </a:p>
        </p:txBody>
      </p:sp>
      <p:pic>
        <p:nvPicPr>
          <p:cNvPr id="5" name="Picture 4">
            <a:extLst>
              <a:ext uri="{FF2B5EF4-FFF2-40B4-BE49-F238E27FC236}">
                <a16:creationId xmlns:a16="http://schemas.microsoft.com/office/drawing/2014/main" id="{7F2B5E43-D373-594C-B55F-1F70630E807F}"/>
              </a:ext>
            </a:extLst>
          </p:cNvPr>
          <p:cNvPicPr>
            <a:picLocks noChangeAspect="1"/>
          </p:cNvPicPr>
          <p:nvPr/>
        </p:nvPicPr>
        <p:blipFill>
          <a:blip r:embed="rId2"/>
          <a:stretch>
            <a:fillRect/>
          </a:stretch>
        </p:blipFill>
        <p:spPr>
          <a:xfrm>
            <a:off x="3289765" y="3166289"/>
            <a:ext cx="6027234" cy="2774833"/>
          </a:xfrm>
          <a:prstGeom prst="rect">
            <a:avLst/>
          </a:prstGeom>
        </p:spPr>
      </p:pic>
      <p:pic>
        <p:nvPicPr>
          <p:cNvPr id="6" name="Picture 5">
            <a:extLst>
              <a:ext uri="{FF2B5EF4-FFF2-40B4-BE49-F238E27FC236}">
                <a16:creationId xmlns:a16="http://schemas.microsoft.com/office/drawing/2014/main" id="{9F2D37BE-D826-2C45-9F87-306712FC8C60}"/>
              </a:ext>
            </a:extLst>
          </p:cNvPr>
          <p:cNvPicPr>
            <a:picLocks noChangeAspect="1"/>
          </p:cNvPicPr>
          <p:nvPr/>
        </p:nvPicPr>
        <p:blipFill>
          <a:blip r:embed="rId3"/>
          <a:stretch>
            <a:fillRect/>
          </a:stretch>
        </p:blipFill>
        <p:spPr>
          <a:xfrm>
            <a:off x="535259" y="3044716"/>
            <a:ext cx="2905976" cy="3017984"/>
          </a:xfrm>
          <a:prstGeom prst="rect">
            <a:avLst/>
          </a:prstGeom>
        </p:spPr>
      </p:pic>
      <p:pic>
        <p:nvPicPr>
          <p:cNvPr id="7" name="Picture 6">
            <a:extLst>
              <a:ext uri="{FF2B5EF4-FFF2-40B4-BE49-F238E27FC236}">
                <a16:creationId xmlns:a16="http://schemas.microsoft.com/office/drawing/2014/main" id="{6A24B7DC-F109-8C41-9A21-5AD794AA5BBC}"/>
              </a:ext>
            </a:extLst>
          </p:cNvPr>
          <p:cNvPicPr>
            <a:picLocks noChangeAspect="1"/>
          </p:cNvPicPr>
          <p:nvPr/>
        </p:nvPicPr>
        <p:blipFill>
          <a:blip r:embed="rId4"/>
          <a:stretch>
            <a:fillRect/>
          </a:stretch>
        </p:blipFill>
        <p:spPr>
          <a:xfrm>
            <a:off x="9316999" y="3420849"/>
            <a:ext cx="2497833" cy="2265711"/>
          </a:xfrm>
          <a:prstGeom prst="rect">
            <a:avLst/>
          </a:prstGeom>
        </p:spPr>
      </p:pic>
    </p:spTree>
    <p:extLst>
      <p:ext uri="{BB962C8B-B14F-4D97-AF65-F5344CB8AC3E}">
        <p14:creationId xmlns:p14="http://schemas.microsoft.com/office/powerpoint/2010/main" val="3117334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739</TotalTime>
  <Words>783</Words>
  <Application>Microsoft Macintosh PowerPoint</Application>
  <PresentationFormat>Widescreen</PresentationFormat>
  <Paragraphs>56</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Cambria Math</vt:lpstr>
      <vt:lpstr>Helvetica</vt:lpstr>
      <vt:lpstr>Wingdings</vt:lpstr>
      <vt:lpstr>Office Theme</vt:lpstr>
      <vt:lpstr>Learning with Trees</vt:lpstr>
      <vt:lpstr>Using Decision Trees</vt:lpstr>
      <vt:lpstr>Constructing a Decision Tree From Data</vt:lpstr>
      <vt:lpstr>Information Entropy (Shannon 1948)</vt:lpstr>
      <vt:lpstr>Information Gain</vt:lpstr>
      <vt:lpstr>Example</vt:lpstr>
      <vt:lpstr>PowerPoint Presentation</vt:lpstr>
      <vt:lpstr>Tree pruning</vt:lpstr>
      <vt:lpstr>Dealing with continuous variables</vt:lpstr>
      <vt:lpstr>Computational Complexity</vt:lpstr>
      <vt:lpstr>Classification and Regression Trees (CART) </vt:lpstr>
      <vt:lpstr>PowerPoint Presentation</vt:lpstr>
      <vt:lpstr>When to Stop Splitting?</vt:lpstr>
      <vt:lpstr>Regression using CART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with Trees</dc:title>
  <dc:creator>Microsoft Office User</dc:creator>
  <cp:lastModifiedBy>Microsoft Office User</cp:lastModifiedBy>
  <cp:revision>14</cp:revision>
  <dcterms:created xsi:type="dcterms:W3CDTF">2018-12-04T15:58:14Z</dcterms:created>
  <dcterms:modified xsi:type="dcterms:W3CDTF">2019-03-19T01:45:48Z</dcterms:modified>
</cp:coreProperties>
</file>